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3"/>
  </p:notesMasterIdLst>
  <p:sldIdLst>
    <p:sldId id="256" r:id="rId2"/>
    <p:sldId id="319" r:id="rId3"/>
    <p:sldId id="791" r:id="rId4"/>
    <p:sldId id="257" r:id="rId5"/>
    <p:sldId id="810" r:id="rId6"/>
    <p:sldId id="811" r:id="rId7"/>
    <p:sldId id="802" r:id="rId8"/>
    <p:sldId id="813" r:id="rId9"/>
    <p:sldId id="812" r:id="rId10"/>
    <p:sldId id="803" r:id="rId11"/>
    <p:sldId id="804" r:id="rId12"/>
    <p:sldId id="805" r:id="rId13"/>
    <p:sldId id="806" r:id="rId14"/>
    <p:sldId id="807" r:id="rId15"/>
    <p:sldId id="843" r:id="rId16"/>
    <p:sldId id="844" r:id="rId17"/>
    <p:sldId id="845" r:id="rId18"/>
    <p:sldId id="846" r:id="rId19"/>
    <p:sldId id="808" r:id="rId20"/>
    <p:sldId id="809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6" r:id="rId40"/>
    <p:sldId id="837" r:id="rId41"/>
    <p:sldId id="838" r:id="rId42"/>
    <p:sldId id="839" r:id="rId43"/>
    <p:sldId id="840" r:id="rId44"/>
    <p:sldId id="841" r:id="rId45"/>
    <p:sldId id="867" r:id="rId46"/>
    <p:sldId id="870" r:id="rId47"/>
    <p:sldId id="871" r:id="rId48"/>
    <p:sldId id="872" r:id="rId49"/>
    <p:sldId id="766" r:id="rId50"/>
    <p:sldId id="754" r:id="rId51"/>
    <p:sldId id="815" r:id="rId52"/>
    <p:sldId id="774" r:id="rId53"/>
    <p:sldId id="873" r:id="rId54"/>
    <p:sldId id="876" r:id="rId55"/>
    <p:sldId id="816" r:id="rId56"/>
    <p:sldId id="985" r:id="rId57"/>
    <p:sldId id="986" r:id="rId58"/>
    <p:sldId id="987" r:id="rId59"/>
    <p:sldId id="259" r:id="rId60"/>
    <p:sldId id="885" r:id="rId61"/>
    <p:sldId id="779" r:id="rId62"/>
    <p:sldId id="988" r:id="rId63"/>
    <p:sldId id="886" r:id="rId64"/>
    <p:sldId id="888" r:id="rId65"/>
    <p:sldId id="890" r:id="rId66"/>
    <p:sldId id="892" r:id="rId67"/>
    <p:sldId id="891" r:id="rId68"/>
    <p:sldId id="893" r:id="rId69"/>
    <p:sldId id="894" r:id="rId70"/>
    <p:sldId id="896" r:id="rId71"/>
    <p:sldId id="884" r:id="rId72"/>
    <p:sldId id="897" r:id="rId73"/>
    <p:sldId id="898" r:id="rId74"/>
    <p:sldId id="899" r:id="rId75"/>
    <p:sldId id="900" r:id="rId76"/>
    <p:sldId id="919" r:id="rId77"/>
    <p:sldId id="901" r:id="rId78"/>
    <p:sldId id="902" r:id="rId79"/>
    <p:sldId id="903" r:id="rId80"/>
    <p:sldId id="920" r:id="rId81"/>
    <p:sldId id="921" r:id="rId82"/>
    <p:sldId id="922" r:id="rId83"/>
    <p:sldId id="923" r:id="rId84"/>
    <p:sldId id="924" r:id="rId85"/>
    <p:sldId id="925" r:id="rId86"/>
    <p:sldId id="926" r:id="rId87"/>
    <p:sldId id="927" r:id="rId88"/>
    <p:sldId id="928" r:id="rId89"/>
    <p:sldId id="904" r:id="rId90"/>
    <p:sldId id="905" r:id="rId91"/>
    <p:sldId id="906" r:id="rId92"/>
    <p:sldId id="907" r:id="rId93"/>
    <p:sldId id="908" r:id="rId94"/>
    <p:sldId id="909" r:id="rId95"/>
    <p:sldId id="930" r:id="rId96"/>
    <p:sldId id="931" r:id="rId97"/>
    <p:sldId id="933" r:id="rId98"/>
    <p:sldId id="934" r:id="rId99"/>
    <p:sldId id="936" r:id="rId100"/>
    <p:sldId id="937" r:id="rId101"/>
    <p:sldId id="910" r:id="rId102"/>
    <p:sldId id="939" r:id="rId103"/>
    <p:sldId id="940" r:id="rId104"/>
    <p:sldId id="949" r:id="rId105"/>
    <p:sldId id="950" r:id="rId106"/>
    <p:sldId id="952" r:id="rId107"/>
    <p:sldId id="953" r:id="rId108"/>
    <p:sldId id="954" r:id="rId109"/>
    <p:sldId id="955" r:id="rId110"/>
    <p:sldId id="956" r:id="rId111"/>
    <p:sldId id="957" r:id="rId112"/>
    <p:sldId id="958" r:id="rId113"/>
    <p:sldId id="911" r:id="rId114"/>
    <p:sldId id="912" r:id="rId115"/>
    <p:sldId id="959" r:id="rId116"/>
    <p:sldId id="887" r:id="rId117"/>
    <p:sldId id="961" r:id="rId118"/>
    <p:sldId id="883" r:id="rId119"/>
    <p:sldId id="963" r:id="rId120"/>
    <p:sldId id="964" r:id="rId121"/>
    <p:sldId id="965" r:id="rId122"/>
    <p:sldId id="970" r:id="rId123"/>
    <p:sldId id="971" r:id="rId124"/>
    <p:sldId id="969" r:id="rId125"/>
    <p:sldId id="972" r:id="rId126"/>
    <p:sldId id="974" r:id="rId127"/>
    <p:sldId id="272" r:id="rId128"/>
    <p:sldId id="975" r:id="rId129"/>
    <p:sldId id="976" r:id="rId130"/>
    <p:sldId id="977" r:id="rId131"/>
    <p:sldId id="979" r:id="rId132"/>
    <p:sldId id="980" r:id="rId133"/>
    <p:sldId id="289" r:id="rId134"/>
    <p:sldId id="981" r:id="rId135"/>
    <p:sldId id="269" r:id="rId136"/>
    <p:sldId id="274" r:id="rId137"/>
    <p:sldId id="982" r:id="rId138"/>
    <p:sldId id="296" r:id="rId139"/>
    <p:sldId id="297" r:id="rId140"/>
    <p:sldId id="298" r:id="rId141"/>
    <p:sldId id="299" r:id="rId142"/>
    <p:sldId id="300" r:id="rId143"/>
    <p:sldId id="301" r:id="rId144"/>
    <p:sldId id="302" r:id="rId145"/>
    <p:sldId id="303" r:id="rId146"/>
    <p:sldId id="304" r:id="rId147"/>
    <p:sldId id="305" r:id="rId148"/>
    <p:sldId id="306" r:id="rId149"/>
    <p:sldId id="307" r:id="rId150"/>
    <p:sldId id="308" r:id="rId151"/>
    <p:sldId id="801" r:id="rId152"/>
    <p:sldId id="859" r:id="rId153"/>
    <p:sldId id="990" r:id="rId154"/>
    <p:sldId id="276" r:id="rId155"/>
    <p:sldId id="278" r:id="rId156"/>
    <p:sldId id="277" r:id="rId157"/>
    <p:sldId id="279" r:id="rId158"/>
    <p:sldId id="280" r:id="rId159"/>
    <p:sldId id="320" r:id="rId160"/>
    <p:sldId id="318" r:id="rId161"/>
    <p:sldId id="28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251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00"/>
    <p:restoredTop sz="92931"/>
  </p:normalViewPr>
  <p:slideViewPr>
    <p:cSldViewPr snapToGrid="0">
      <p:cViewPr varScale="1">
        <p:scale>
          <a:sx n="75" d="100"/>
          <a:sy n="75" d="100"/>
        </p:scale>
        <p:origin x="176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93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0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61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50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62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7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96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7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9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14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9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07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2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3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85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6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2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98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1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41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73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30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2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2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23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7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7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61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84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12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91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81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87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76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8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3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11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0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50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4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83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23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524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52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264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3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97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822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90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937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739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8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95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61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66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944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182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919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917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25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745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33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101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606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86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311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32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131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179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603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151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91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544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84923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62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1001A-095E-D344-9DFF-13014E984A1C}"/>
              </a:ext>
            </a:extLst>
          </p:cNvPr>
          <p:cNvSpPr/>
          <p:nvPr/>
        </p:nvSpPr>
        <p:spPr>
          <a:xfrm>
            <a:off x="0" y="193964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2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8FAF2-7F24-5D4E-9B7F-07CA86F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00" y="3429000"/>
            <a:ext cx="3436219" cy="333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2362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5320146"/>
            <a:ext cx="1246910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6129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678872" y="1352551"/>
            <a:ext cx="2923309" cy="24072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4926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5874040"/>
            <a:ext cx="4156364" cy="27362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6207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1556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0630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6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37810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31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341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63DDE-E11F-1A45-B1D9-518D1693E988}"/>
              </a:ext>
            </a:extLst>
          </p:cNvPr>
          <p:cNvSpPr/>
          <p:nvPr/>
        </p:nvSpPr>
        <p:spPr>
          <a:xfrm>
            <a:off x="-1" y="2189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8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2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7925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03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70404-0805-CF45-B057-CCE50C774DA9}"/>
              </a:ext>
            </a:extLst>
          </p:cNvPr>
          <p:cNvSpPr txBox="1"/>
          <p:nvPr/>
        </p:nvSpPr>
        <p:spPr>
          <a:xfrm>
            <a:off x="3560617" y="871686"/>
            <a:ext cx="558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Elle </a:t>
            </a:r>
            <a:r>
              <a:rPr lang="en-US" sz="3200" dirty="0" err="1">
                <a:highlight>
                  <a:srgbClr val="FFFF00"/>
                </a:highlight>
              </a:rPr>
              <a:t>va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répéter</a:t>
            </a:r>
            <a:r>
              <a:rPr lang="en-US" sz="3200" dirty="0">
                <a:highlight>
                  <a:srgbClr val="FFFF00"/>
                </a:highlight>
              </a:rPr>
              <a:t> TOUT </a:t>
            </a:r>
            <a:r>
              <a:rPr lang="en-US" sz="3200" dirty="0" err="1">
                <a:highlight>
                  <a:srgbClr val="FFFF00"/>
                </a:highlight>
              </a:rPr>
              <a:t>cela</a:t>
            </a:r>
            <a:r>
              <a:rPr lang="en-US" sz="3200" dirty="0">
                <a:highlight>
                  <a:srgbClr val="FFFF00"/>
                </a:highlight>
              </a:rPr>
              <a:t> 3 </a:t>
            </a:r>
            <a:r>
              <a:rPr lang="en-US" sz="3200" dirty="0" err="1">
                <a:highlight>
                  <a:srgbClr val="FFFF00"/>
                </a:highlight>
              </a:rPr>
              <a:t>fois</a:t>
            </a:r>
            <a:r>
              <a:rPr lang="en-US" sz="3200" dirty="0">
                <a:highlight>
                  <a:srgbClr val="FFFF00"/>
                </a:highlight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A259B-44E7-2A4F-B2BB-97D6A090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17" y="1577540"/>
            <a:ext cx="2583010" cy="25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2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554181" y="1759528"/>
            <a:ext cx="26462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AE24-95E5-4144-949A-A3884F64E9B5}"/>
              </a:ext>
            </a:extLst>
          </p:cNvPr>
          <p:cNvSpPr txBox="1"/>
          <p:nvPr/>
        </p:nvSpPr>
        <p:spPr>
          <a:xfrm>
            <a:off x="4294907" y="857539"/>
            <a:ext cx="4599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highlight>
                  <a:srgbClr val="FFFF00"/>
                </a:highlight>
              </a:rPr>
              <a:t>Finalement</a:t>
            </a:r>
            <a:r>
              <a:rPr lang="en-US" sz="3200" dirty="0">
                <a:highlight>
                  <a:srgbClr val="FFFF00"/>
                </a:highlight>
              </a:rPr>
              <a:t>, </a:t>
            </a:r>
            <a:r>
              <a:rPr lang="en-US" sz="3200" dirty="0" err="1">
                <a:highlight>
                  <a:srgbClr val="FFFF00"/>
                </a:highlight>
              </a:rPr>
              <a:t>elle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doit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terminer</a:t>
            </a:r>
            <a:r>
              <a:rPr lang="en-US" sz="3200" dirty="0">
                <a:highlight>
                  <a:srgbClr val="FFFF00"/>
                </a:highlight>
              </a:rPr>
              <a:t> la </a:t>
            </a:r>
            <a:r>
              <a:rPr lang="en-US" sz="3200" dirty="0" err="1">
                <a:highlight>
                  <a:srgbClr val="FFFF00"/>
                </a:highlight>
              </a:rPr>
              <a:t>derniere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pilier</a:t>
            </a:r>
            <a:r>
              <a:rPr lang="en-US" sz="3200" dirty="0">
                <a:highlight>
                  <a:srgbClr val="FFFF00"/>
                </a:highlight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21C62-D63F-6049-BAF7-4BA44A36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15" y="3029742"/>
            <a:ext cx="3043920" cy="29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6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6" y="2308893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853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Qui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fait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d’une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manière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différente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? </a:t>
            </a:r>
          </a:p>
          <a:p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Povez-vous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l’expliquer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6F33C-5FAD-FE4E-9C3F-13794210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64" y="1454727"/>
            <a:ext cx="5806153" cy="54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96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7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28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9C0B0-EEB0-284D-853B-9E3AFD531BB0}"/>
              </a:ext>
            </a:extLst>
          </p:cNvPr>
          <p:cNvSpPr txBox="1"/>
          <p:nvPr/>
        </p:nvSpPr>
        <p:spPr>
          <a:xfrm>
            <a:off x="221672" y="865471"/>
            <a:ext cx="892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Jusqu'à présent, nous avons des programmes écrits qui se comportent de la même manière à chaque fois. </a:t>
            </a:r>
          </a:p>
          <a:p>
            <a:r>
              <a:rPr lang="fr-FR" sz="3600" dirty="0"/>
              <a:t>• Les programmes plus complexes se comportent différemment selon les mondes ou les cas. </a:t>
            </a:r>
          </a:p>
          <a:p>
            <a:r>
              <a:rPr lang="fr-FR" sz="3600" dirty="0"/>
              <a:t>• Nous allons apprendre à écrire des programmes Karel qui peuvent faire des choses basées sur ce que le monde est comme!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18646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Généralisés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0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205157-7B8E-1045-B636-681F60E24D0A}"/>
              </a:ext>
            </a:extLst>
          </p:cNvPr>
          <p:cNvSpPr/>
          <p:nvPr/>
        </p:nvSpPr>
        <p:spPr>
          <a:xfrm>
            <a:off x="0" y="24260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87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27340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50272" y="508656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Je </a:t>
            </a:r>
            <a:r>
              <a:rPr lang="en-US" sz="3600" dirty="0" err="1"/>
              <a:t>veux</a:t>
            </a:r>
            <a:r>
              <a:rPr lang="en-US" sz="3600" dirty="0"/>
              <a:t> que Karel </a:t>
            </a:r>
            <a:r>
              <a:rPr lang="en-US" sz="3600" dirty="0" err="1"/>
              <a:t>bouge</a:t>
            </a:r>
            <a:r>
              <a:rPr lang="en-US" sz="3600" dirty="0"/>
              <a:t> </a:t>
            </a:r>
            <a:r>
              <a:rPr lang="en-US" sz="3600" dirty="0" err="1"/>
              <a:t>jusqu'à</a:t>
            </a:r>
            <a:r>
              <a:rPr lang="en-US" sz="3600" dirty="0"/>
              <a:t> </a:t>
            </a:r>
            <a:r>
              <a:rPr lang="en-US" sz="3600" dirty="0" err="1"/>
              <a:t>atteindre</a:t>
            </a:r>
            <a:r>
              <a:rPr lang="en-US" sz="3600" dirty="0"/>
              <a:t> un </a:t>
            </a:r>
            <a:r>
              <a:rPr lang="en-US" sz="3600" dirty="0" err="1"/>
              <a:t>mur</a:t>
            </a:r>
            <a:r>
              <a:rPr lang="en-US" sz="3600" dirty="0"/>
              <a:t>. Comment je </a:t>
            </a:r>
            <a:r>
              <a:rPr lang="en-US" sz="3600" dirty="0" err="1"/>
              <a:t>fais</a:t>
            </a:r>
            <a:r>
              <a:rPr lang="en-US" sz="3600" dirty="0"/>
              <a:t> </a:t>
            </a:r>
            <a:r>
              <a:rPr lang="en-US" sz="3600" dirty="0" err="1"/>
              <a:t>ça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005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Je ne </a:t>
            </a:r>
            <a:r>
              <a:rPr lang="en-US" sz="3600" dirty="0" err="1"/>
              <a:t>veux</a:t>
            </a:r>
            <a:r>
              <a:rPr lang="en-US" sz="3600" dirty="0"/>
              <a:t> pas </a:t>
            </a:r>
            <a:r>
              <a:rPr lang="en-US" sz="3600" dirty="0" err="1"/>
              <a:t>ecriver</a:t>
            </a:r>
            <a:r>
              <a:rPr lang="en-US" sz="3600" dirty="0"/>
              <a:t>   </a:t>
            </a:r>
            <a:r>
              <a:rPr lang="en-US" sz="3600" dirty="0">
                <a:latin typeface="Courier" pitchFamily="2" charset="0"/>
              </a:rPr>
              <a:t>move(); </a:t>
            </a:r>
            <a:r>
              <a:rPr lang="en-US" sz="3600" dirty="0">
                <a:latin typeface="+mj-lt"/>
              </a:rPr>
              <a:t>plus que </a:t>
            </a:r>
          </a:p>
          <a:p>
            <a:r>
              <a:rPr lang="en-US" sz="3600" dirty="0">
                <a:latin typeface="+mj-lt"/>
              </a:rPr>
              <a:t>1 </a:t>
            </a:r>
            <a:r>
              <a:rPr lang="en-US" sz="3600" dirty="0" err="1">
                <a:latin typeface="+mj-lt"/>
              </a:rPr>
              <a:t>fois</a:t>
            </a:r>
            <a:r>
              <a:rPr lang="en-US" sz="3600" dirty="0">
                <a:latin typeface="+mj-lt"/>
              </a:rPr>
              <a:t>!</a:t>
            </a:r>
            <a:r>
              <a:rPr lang="en-US" sz="36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4113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43000" y="3692238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43000" y="5227350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Aussi</a:t>
            </a:r>
            <a:r>
              <a:rPr lang="en-US" sz="3600" dirty="0"/>
              <a:t>, on ne </a:t>
            </a:r>
            <a:r>
              <a:rPr lang="en-US" sz="3600" dirty="0" err="1"/>
              <a:t>connais</a:t>
            </a:r>
            <a:r>
              <a:rPr lang="en-US" sz="3600" dirty="0"/>
              <a:t> pas la </a:t>
            </a:r>
            <a:r>
              <a:rPr lang="en-US" sz="3600" dirty="0" err="1"/>
              <a:t>taille</a:t>
            </a:r>
            <a:r>
              <a:rPr lang="en-US" sz="3600" dirty="0"/>
              <a:t> du monde!</a:t>
            </a:r>
          </a:p>
          <a:p>
            <a:r>
              <a:rPr lang="fr-FR" sz="3600" dirty="0"/>
              <a:t>De plus, nous voulons que notre programme soit aussi généralisé que possible et fonctionne dans beaucoup de mondes différents.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957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03C5-D8E6-484C-B03D-316E3EF2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5"/>
          <a:stretch/>
        </p:blipFill>
        <p:spPr>
          <a:xfrm>
            <a:off x="1651000" y="4616521"/>
            <a:ext cx="59182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3"/>
          <a:stretch/>
        </p:blipFill>
        <p:spPr>
          <a:xfrm>
            <a:off x="1574800" y="5641974"/>
            <a:ext cx="5994400" cy="746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1112550"/>
            <a:ext cx="89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Par </a:t>
            </a:r>
            <a:r>
              <a:rPr lang="en-US" sz="3600" dirty="0" err="1">
                <a:latin typeface="+mj-lt"/>
              </a:rPr>
              <a:t>exemple</a:t>
            </a:r>
            <a:r>
              <a:rPr lang="en-US" sz="3600" dirty="0">
                <a:latin typeface="+mj-lt"/>
              </a:rPr>
              <a:t>…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07AF844-B138-624E-AE5D-B783F97EC115}"/>
              </a:ext>
            </a:extLst>
          </p:cNvPr>
          <p:cNvCxnSpPr>
            <a:cxnSpLocks/>
          </p:cNvCxnSpPr>
          <p:nvPr/>
        </p:nvCxnSpPr>
        <p:spPr>
          <a:xfrm rot="5400000">
            <a:off x="1861236" y="3445920"/>
            <a:ext cx="1315965" cy="10252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A19EC52-80D5-A64F-B003-94C79E917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337" y="4165307"/>
            <a:ext cx="2503489" cy="7966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9CCB8-B493-7646-8084-EEBF3F69FFCC}"/>
              </a:ext>
            </a:extLst>
          </p:cNvPr>
          <p:cNvSpPr txBox="1"/>
          <p:nvPr/>
        </p:nvSpPr>
        <p:spPr>
          <a:xfrm>
            <a:off x="3031836" y="2111840"/>
            <a:ext cx="3308925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Ca </a:t>
            </a:r>
            <a:r>
              <a:rPr lang="en-US" sz="4000" dirty="0" err="1"/>
              <a:t>c’est</a:t>
            </a:r>
            <a:r>
              <a:rPr lang="en-US" sz="4000" dirty="0"/>
              <a:t> Karel!!! </a:t>
            </a:r>
          </a:p>
        </p:txBody>
      </p:sp>
    </p:spTree>
    <p:extLst>
      <p:ext uri="{BB962C8B-B14F-4D97-AF65-F5344CB8AC3E}">
        <p14:creationId xmlns:p14="http://schemas.microsoft.com/office/powerpoint/2010/main" val="3051504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3"/>
          <a:stretch/>
        </p:blipFill>
        <p:spPr>
          <a:xfrm>
            <a:off x="393700" y="4989660"/>
            <a:ext cx="8356600" cy="104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349250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Avec </a:t>
            </a:r>
            <a:r>
              <a:rPr lang="en-US" sz="3600" dirty="0" err="1">
                <a:latin typeface="+mj-lt"/>
              </a:rPr>
              <a:t>ce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nouvel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outil</a:t>
            </a:r>
            <a:r>
              <a:rPr lang="en-US" sz="3600" dirty="0">
                <a:latin typeface="+mj-lt"/>
              </a:rPr>
              <a:t>, nous </a:t>
            </a:r>
            <a:r>
              <a:rPr lang="en-US" sz="3600" dirty="0" err="1">
                <a:latin typeface="+mj-lt"/>
              </a:rPr>
              <a:t>pouvons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utiliser</a:t>
            </a:r>
            <a:r>
              <a:rPr lang="en-US" sz="3600" dirty="0">
                <a:latin typeface="+mj-lt"/>
              </a:rPr>
              <a:t> le </a:t>
            </a:r>
            <a:r>
              <a:rPr lang="en-US" sz="3600" dirty="0" err="1">
                <a:latin typeface="+mj-lt"/>
              </a:rPr>
              <a:t>même</a:t>
            </a:r>
            <a:r>
              <a:rPr lang="en-US" sz="3600" dirty="0">
                <a:latin typeface="+mj-lt"/>
              </a:rPr>
              <a:t> code pour les deux </a:t>
            </a:r>
            <a:r>
              <a:rPr lang="en-US" sz="3600" dirty="0" err="1">
                <a:latin typeface="+mj-lt"/>
              </a:rPr>
              <a:t>mondes</a:t>
            </a:r>
            <a:r>
              <a:rPr lang="en-US" sz="3600" dirty="0">
                <a:latin typeface="+mj-lt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ABB57F-4CBE-CB45-8BCF-DF0EADAC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270000" y="2943368"/>
            <a:ext cx="629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43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dirty="0" err="1">
                <a:solidFill>
                  <a:schemeClr val="tx1"/>
                </a:solidFill>
              </a:rPr>
              <a:t>Travailler</a:t>
            </a:r>
            <a:r>
              <a:rPr lang="en-US" sz="4000" dirty="0">
                <a:solidFill>
                  <a:schemeClr val="tx1"/>
                </a:solidFill>
              </a:rPr>
              <a:t> dans </a:t>
            </a:r>
            <a:r>
              <a:rPr lang="en-US" sz="4000" dirty="0" err="1">
                <a:solidFill>
                  <a:schemeClr val="tx1"/>
                </a:solidFill>
              </a:rPr>
              <a:t>n'importe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quel</a:t>
            </a:r>
            <a:r>
              <a:rPr lang="en-US" sz="4000" dirty="0">
                <a:solidFill>
                  <a:schemeClr val="tx1"/>
                </a:solidFill>
              </a:rPr>
              <a:t> monde…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0C67-BB11-7E41-98F7-CDF6C560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831850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3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304B2-D4B8-F447-9EF1-1D81A13FE033}"/>
              </a:ext>
            </a:extLst>
          </p:cNvPr>
          <p:cNvSpPr txBox="1"/>
          <p:nvPr/>
        </p:nvSpPr>
        <p:spPr>
          <a:xfrm>
            <a:off x="-152400" y="3759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que)</a:t>
            </a:r>
          </a:p>
        </p:txBody>
      </p:sp>
    </p:spTree>
    <p:extLst>
      <p:ext uri="{BB962C8B-B14F-4D97-AF65-F5344CB8AC3E}">
        <p14:creationId xmlns:p14="http://schemas.microsoft.com/office/powerpoint/2010/main" val="1293387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272472" y="1098443"/>
            <a:ext cx="89223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On </a:t>
            </a:r>
            <a:r>
              <a:rPr lang="en-US" sz="3600" dirty="0" err="1">
                <a:latin typeface="+mj-lt"/>
              </a:rPr>
              <a:t>utilise</a:t>
            </a:r>
            <a:r>
              <a:rPr lang="en-US" sz="3600" dirty="0">
                <a:latin typeface="+mj-lt"/>
              </a:rPr>
              <a:t> un </a:t>
            </a:r>
            <a:r>
              <a:rPr lang="en-US" sz="3600" b="1" dirty="0">
                <a:latin typeface="+mj-lt"/>
              </a:rPr>
              <a:t>while loop:</a:t>
            </a:r>
          </a:p>
          <a:p>
            <a:r>
              <a:rPr lang="en-US" sz="3600" b="1" dirty="0">
                <a:latin typeface="+mj-lt"/>
              </a:rPr>
              <a:t>	</a:t>
            </a:r>
            <a:r>
              <a:rPr lang="en-US" sz="3600" dirty="0">
                <a:latin typeface="Courier" pitchFamily="2" charset="0"/>
              </a:rPr>
              <a:t>while (condition) {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…	</a:t>
            </a:r>
          </a:p>
          <a:p>
            <a:r>
              <a:rPr lang="en-US" sz="3600" dirty="0">
                <a:latin typeface="Courier" pitchFamily="2" charset="0"/>
              </a:rPr>
              <a:t>  }</a:t>
            </a:r>
            <a:br>
              <a:rPr lang="en-US" sz="3200" dirty="0">
                <a:latin typeface="+mj-lt"/>
              </a:rPr>
            </a:br>
            <a:r>
              <a:rPr lang="en-US" sz="3200" dirty="0" err="1">
                <a:latin typeface="+mj-lt"/>
              </a:rPr>
              <a:t>Répète</a:t>
            </a:r>
            <a:r>
              <a:rPr lang="en-US" sz="3200" dirty="0">
                <a:latin typeface="+mj-lt"/>
              </a:rPr>
              <a:t> les instructions dans le corps </a:t>
            </a:r>
            <a:r>
              <a:rPr lang="en-US" sz="3200" dirty="0" err="1">
                <a:latin typeface="+mj-lt"/>
              </a:rPr>
              <a:t>jusqu'à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ce</a:t>
            </a:r>
            <a:r>
              <a:rPr lang="en-US" sz="3200" dirty="0">
                <a:latin typeface="+mj-lt"/>
              </a:rPr>
              <a:t> que la condition ne </a:t>
            </a:r>
            <a:r>
              <a:rPr lang="en-US" sz="3200" dirty="0" err="1">
                <a:latin typeface="+mj-lt"/>
              </a:rPr>
              <a:t>soit</a:t>
            </a:r>
            <a:r>
              <a:rPr lang="en-US" sz="3200" dirty="0">
                <a:latin typeface="+mj-lt"/>
              </a:rPr>
              <a:t> plus </a:t>
            </a:r>
            <a:r>
              <a:rPr lang="en-US" sz="3200" dirty="0" err="1">
                <a:latin typeface="+mj-lt"/>
              </a:rPr>
              <a:t>vraie</a:t>
            </a:r>
            <a:r>
              <a:rPr lang="en-US" sz="3200" dirty="0">
                <a:latin typeface="+mj-lt"/>
              </a:rPr>
              <a:t>. Karel </a:t>
            </a:r>
            <a:r>
              <a:rPr lang="en-US" sz="3200" dirty="0" err="1">
                <a:latin typeface="+mj-lt"/>
              </a:rPr>
              <a:t>vérifie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chaque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fois</a:t>
            </a:r>
            <a:r>
              <a:rPr lang="en-US" sz="3200" dirty="0">
                <a:latin typeface="+mj-lt"/>
              </a:rPr>
              <a:t> la condition, </a:t>
            </a:r>
            <a:r>
              <a:rPr lang="en-US" sz="3200" dirty="0" err="1">
                <a:latin typeface="+mj-lt"/>
              </a:rPr>
              <a:t>puis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exécute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toutes</a:t>
            </a:r>
            <a:r>
              <a:rPr lang="en-US" sz="3200" dirty="0">
                <a:latin typeface="+mj-lt"/>
              </a:rPr>
              <a:t> les instructions. </a:t>
            </a:r>
            <a:r>
              <a:rPr lang="en-US" sz="3200" dirty="0" err="1">
                <a:latin typeface="+mj-lt"/>
              </a:rPr>
              <a:t>avant</a:t>
            </a:r>
            <a:r>
              <a:rPr lang="en-US" sz="3200" dirty="0">
                <a:latin typeface="+mj-lt"/>
              </a:rPr>
              <a:t> de </a:t>
            </a:r>
            <a:r>
              <a:rPr lang="en-US" sz="3200" dirty="0" err="1">
                <a:latin typeface="+mj-lt"/>
              </a:rPr>
              <a:t>vérifier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nouveau </a:t>
            </a:r>
            <a:r>
              <a:rPr lang="en-US" sz="3200" dirty="0" err="1">
                <a:latin typeface="+mj-lt"/>
              </a:rPr>
              <a:t>l'état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602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EDDC3-8191-CB49-9183-93B082BB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0" y="4820458"/>
            <a:ext cx="7445829" cy="203754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Conditions Possible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0FB35B-A90F-5F44-AF93-B77685C5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40081"/>
              </p:ext>
            </p:extLst>
          </p:nvPr>
        </p:nvGraphicFramePr>
        <p:xfrm>
          <a:off x="201550" y="971721"/>
          <a:ext cx="8740899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1295027308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633100255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332976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 </a:t>
                      </a:r>
                      <a:r>
                        <a:rPr lang="en-US" dirty="0" err="1"/>
                        <a:t>qu’il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vérifie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8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6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gauche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 droite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4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beepers dans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2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l’ouest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72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3C5E4DC-1119-8C4B-A75B-203DCB7BE90F}"/>
              </a:ext>
            </a:extLst>
          </p:cNvPr>
          <p:cNvSpPr/>
          <p:nvPr/>
        </p:nvSpPr>
        <p:spPr>
          <a:xfrm>
            <a:off x="3641271" y="5839228"/>
            <a:ext cx="633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C’est</a:t>
            </a:r>
            <a:r>
              <a:rPr lang="en-US" dirty="0">
                <a:highlight>
                  <a:srgbClr val="FFFF00"/>
                </a:highlight>
              </a:rPr>
              <a:t> sur le site Web du </a:t>
            </a:r>
            <a:r>
              <a:rPr lang="en-US" dirty="0" err="1">
                <a:highlight>
                  <a:srgbClr val="FFFF00"/>
                </a:highlight>
              </a:rPr>
              <a:t>cours</a:t>
            </a:r>
            <a:r>
              <a:rPr lang="en-US" dirty="0">
                <a:highlight>
                  <a:srgbClr val="FFFF00"/>
                </a:highlight>
              </a:rPr>
              <a:t>, sous «</a:t>
            </a:r>
            <a:r>
              <a:rPr lang="en-US" dirty="0" err="1">
                <a:highlight>
                  <a:srgbClr val="FFFF00"/>
                </a:highlight>
              </a:rPr>
              <a:t>Référence</a:t>
            </a:r>
            <a:r>
              <a:rPr lang="en-US" dirty="0">
                <a:highlight>
                  <a:srgbClr val="FFFF00"/>
                </a:highlight>
              </a:rPr>
              <a:t>».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319BE-768D-6546-9269-3B76824FF83C}"/>
              </a:ext>
            </a:extLst>
          </p:cNvPr>
          <p:cNvCxnSpPr>
            <a:cxnSpLocks/>
          </p:cNvCxnSpPr>
          <p:nvPr/>
        </p:nvCxnSpPr>
        <p:spPr>
          <a:xfrm flipH="1" flipV="1">
            <a:off x="2465615" y="5339444"/>
            <a:ext cx="2449285" cy="54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1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F3FCF-1F84-7543-859D-501C00D128F5}"/>
              </a:ext>
            </a:extLst>
          </p:cNvPr>
          <p:cNvSpPr/>
          <p:nvPr/>
        </p:nvSpPr>
        <p:spPr>
          <a:xfrm>
            <a:off x="0" y="256155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80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06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Karel et le commandant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3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6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Revision: Loops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9712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Exemple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F23F9-69F4-D245-9FEE-2C4F907FCC6D}"/>
              </a:ext>
            </a:extLst>
          </p:cNvPr>
          <p:cNvSpPr/>
          <p:nvPr/>
        </p:nvSpPr>
        <p:spPr>
          <a:xfrm>
            <a:off x="457660" y="340478"/>
            <a:ext cx="8569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Je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veux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que Karel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mette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une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ligne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bips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jusqu'à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le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mur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. Comment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puis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-je faire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cela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3200" dirty="0"/>
          </a:p>
        </p:txBody>
      </p:sp>
      <p:pic>
        <p:nvPicPr>
          <p:cNvPr id="11" name="Picture 10" descr="Screen Shot 2016-06-20 at 11.02.23 AM.png">
            <a:extLst>
              <a:ext uri="{FF2B5EF4-FFF2-40B4-BE49-F238E27FC236}">
                <a16:creationId xmlns:a16="http://schemas.microsoft.com/office/drawing/2014/main" id="{26A12D2F-2C91-6841-B0C8-F8CA710F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0" y="2578975"/>
            <a:ext cx="6172859" cy="2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989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monde!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70342" y="2152045"/>
            <a:ext cx="4684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Faux-&gt; ne le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Continuer le </a:t>
            </a:r>
            <a:r>
              <a:rPr lang="en-US" sz="2400" b="1" dirty="0" err="1">
                <a:solidFill>
                  <a:srgbClr val="FF0000"/>
                </a:solidFill>
              </a:rPr>
              <a:t>reste</a:t>
            </a:r>
            <a:r>
              <a:rPr lang="en-US" sz="2400" b="1" dirty="0">
                <a:solidFill>
                  <a:srgbClr val="FF0000"/>
                </a:solidFill>
              </a:rPr>
              <a:t> du </a:t>
            </a:r>
            <a:r>
              <a:rPr lang="en-US" sz="2400" b="1" dirty="0" err="1">
                <a:solidFill>
                  <a:srgbClr val="FF0000"/>
                </a:solidFill>
              </a:rPr>
              <a:t>programme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 Shot 2016-06-20 at 11.02.23 AM.png">
            <a:extLst>
              <a:ext uri="{FF2B5EF4-FFF2-40B4-BE49-F238E27FC236}">
                <a16:creationId xmlns:a16="http://schemas.microsoft.com/office/drawing/2014/main" id="{95F460BA-0938-5342-BF6F-1A6D0886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3" y="1199216"/>
            <a:ext cx="6172859" cy="26334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8DCCB-5D24-5840-9CEA-08F68B802259}"/>
              </a:ext>
            </a:extLst>
          </p:cNvPr>
          <p:cNvSpPr/>
          <p:nvPr/>
        </p:nvSpPr>
        <p:spPr>
          <a:xfrm>
            <a:off x="92824" y="4141571"/>
            <a:ext cx="9143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cs typeface="Courier"/>
              </a:rPr>
              <a:t>On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utilizer la condition </a:t>
            </a:r>
            <a:r>
              <a:rPr lang="en-US" sz="3600" dirty="0" err="1">
                <a:latin typeface="Courier"/>
                <a:cs typeface="Courier"/>
              </a:rPr>
              <a:t>frontIsClear</a:t>
            </a:r>
            <a:r>
              <a:rPr lang="en-US" sz="3600" dirty="0">
                <a:latin typeface="Courier"/>
                <a:cs typeface="Courier"/>
              </a:rPr>
              <a:t>() </a:t>
            </a:r>
          </a:p>
          <a:p>
            <a:pPr algn="ctr"/>
            <a:r>
              <a:rPr lang="en-US" sz="3600" dirty="0">
                <a:latin typeface="+mj-lt"/>
                <a:cs typeface="Courier"/>
              </a:rPr>
              <a:t>Ca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verifier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si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il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y a un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mur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devant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Karel…</a:t>
            </a:r>
            <a:endParaRPr lang="en-US" sz="3600" dirty="0">
              <a:latin typeface="+mj-lt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r>
              <a:rPr lang="en-US" sz="3600" dirty="0">
                <a:latin typeface="Courier"/>
                <a:cs typeface="Courier"/>
              </a:rPr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39070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274217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75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0827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090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422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Pratique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Drapeau Guinean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1EEB9-0B3C-F548-9B15-C5D6DCFA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028"/>
            <a:ext cx="9144000" cy="2790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A25E0-FEB5-B441-832B-1689731A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9875"/>
            <a:ext cx="914400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6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/>
                </a:solidFill>
              </a:rPr>
              <a:t>Pratique</a:t>
            </a:r>
            <a:r>
              <a:rPr lang="en-US" b="1" dirty="0">
                <a:solidFill>
                  <a:schemeClr val="tx1"/>
                </a:solidFill>
              </a:rPr>
              <a:t>: Karel de Montagne et de </a:t>
            </a:r>
            <a:r>
              <a:rPr lang="en-US" b="1" dirty="0" err="1">
                <a:solidFill>
                  <a:schemeClr val="tx1"/>
                </a:solidFill>
              </a:rPr>
              <a:t>Manguïer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23EE8-0738-DE41-A15C-49CC4BCC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19" y="976326"/>
            <a:ext cx="1738340" cy="1654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5350C-7F4A-A645-B35F-983C39E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249" y="932177"/>
            <a:ext cx="1738340" cy="175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CAEEA-077A-E248-8C40-40D6292B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18" y="4457343"/>
            <a:ext cx="5334000" cy="1835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D2EED-B7AB-984F-8BC6-06DA5DA3EC2A}"/>
              </a:ext>
            </a:extLst>
          </p:cNvPr>
          <p:cNvSpPr txBox="1"/>
          <p:nvPr/>
        </p:nvSpPr>
        <p:spPr>
          <a:xfrm>
            <a:off x="1127493" y="6211669"/>
            <a:ext cx="86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(Conseil: </a:t>
            </a:r>
            <a:r>
              <a:rPr lang="en-US" sz="3600" b="1" dirty="0" err="1"/>
              <a:t>Utiliser</a:t>
            </a:r>
            <a:r>
              <a:rPr lang="en-US" sz="3600" b="1" dirty="0"/>
              <a:t> des while loops!)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D3ACC-8541-F84C-A93E-0DB0DE590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053"/>
          <a:stretch/>
        </p:blipFill>
        <p:spPr>
          <a:xfrm>
            <a:off x="0" y="1009938"/>
            <a:ext cx="5205015" cy="293081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D4464B82-1EE1-5946-9AF8-32CF641B1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75" y="858598"/>
            <a:ext cx="803885" cy="80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D966C-6280-D943-805C-B804046FC4E5}"/>
              </a:ext>
            </a:extLst>
          </p:cNvPr>
          <p:cNvSpPr txBox="1"/>
          <p:nvPr/>
        </p:nvSpPr>
        <p:spPr>
          <a:xfrm>
            <a:off x="5462875" y="2549220"/>
            <a:ext cx="8670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Travailler</a:t>
            </a:r>
            <a:r>
              <a:rPr lang="en-US" sz="3600" b="1" dirty="0"/>
              <a:t> dans </a:t>
            </a:r>
          </a:p>
          <a:p>
            <a:r>
              <a:rPr lang="en-US" sz="3600" b="1" dirty="0" err="1"/>
              <a:t>n’importe</a:t>
            </a:r>
            <a:r>
              <a:rPr lang="en-US" sz="3600" b="1" dirty="0"/>
              <a:t> </a:t>
            </a:r>
          </a:p>
          <a:p>
            <a:r>
              <a:rPr lang="en-US" sz="3600" b="1" dirty="0"/>
              <a:t>quelle monde….</a:t>
            </a:r>
          </a:p>
        </p:txBody>
      </p:sp>
    </p:spTree>
    <p:extLst>
      <p:ext uri="{BB962C8B-B14F-4D97-AF65-F5344CB8AC3E}">
        <p14:creationId xmlns:p14="http://schemas.microsoft.com/office/powerpoint/2010/main" val="12883559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loop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1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3084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96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Peintre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Hasard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91"/>
            <a:ext cx="9144000" cy="3622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CE11C-0A66-0C41-B727-04CCCDAAD726}"/>
              </a:ext>
            </a:extLst>
          </p:cNvPr>
          <p:cNvSpPr txBox="1"/>
          <p:nvPr/>
        </p:nvSpPr>
        <p:spPr>
          <a:xfrm>
            <a:off x="1863436" y="4824820"/>
            <a:ext cx="541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Utiliser</a:t>
            </a:r>
            <a:r>
              <a:rPr lang="en-US" sz="3600" b="1" dirty="0"/>
              <a:t> un if </a:t>
            </a:r>
            <a:r>
              <a:rPr lang="en-US" sz="3600" b="1" dirty="0" err="1"/>
              <a:t>Déclaration</a:t>
            </a:r>
            <a:r>
              <a:rPr lang="en-US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42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4891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681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8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032AC0-599D-DC46-8525-0D94EE5EE510}"/>
              </a:ext>
            </a:extLst>
          </p:cNvPr>
          <p:cNvSpPr/>
          <p:nvPr/>
        </p:nvSpPr>
        <p:spPr>
          <a:xfrm>
            <a:off x="0" y="295666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Avant de commencer: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Des questions sur Karel?</a:t>
            </a: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1698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31123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4983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040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82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40278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2423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9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547115"/>
            <a:ext cx="3646311" cy="27324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7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7616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3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6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9648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134138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3260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10814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7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28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0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499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668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0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860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5066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68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4" y="722235"/>
            <a:ext cx="4668982" cy="351747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9309" y="4239714"/>
            <a:ext cx="6345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Avez-vous</a:t>
            </a:r>
            <a:r>
              <a:rPr lang="en-US" sz="2400" b="1" dirty="0"/>
              <a:t> </a:t>
            </a:r>
            <a:r>
              <a:rPr lang="en-US" sz="2400" b="1" dirty="0" err="1"/>
              <a:t>eu</a:t>
            </a:r>
            <a:r>
              <a:rPr lang="en-US" sz="2400" b="1" dirty="0"/>
              <a:t> du mal </a:t>
            </a:r>
            <a:r>
              <a:rPr lang="en-US" sz="2400" b="1" dirty="0" err="1"/>
              <a:t>à</a:t>
            </a:r>
            <a:r>
              <a:rPr lang="en-US" sz="2400" b="1" dirty="0"/>
              <a:t> </a:t>
            </a:r>
            <a:r>
              <a:rPr lang="en-US" sz="2400" b="1" dirty="0" err="1"/>
              <a:t>accomplir</a:t>
            </a:r>
            <a:r>
              <a:rPr lang="en-US" sz="2400" b="1" dirty="0"/>
              <a:t> </a:t>
            </a:r>
            <a:r>
              <a:rPr lang="en-US" sz="2400" b="1" dirty="0" err="1"/>
              <a:t>cette</a:t>
            </a:r>
            <a:r>
              <a:rPr lang="en-US" sz="2400" b="1" dirty="0"/>
              <a:t> </a:t>
            </a:r>
            <a:r>
              <a:rPr lang="en-US" sz="2400" b="1" dirty="0" err="1"/>
              <a:t>tâche</a:t>
            </a:r>
            <a:r>
              <a:rPr lang="en-US" sz="2400" b="1" dirty="0"/>
              <a:t>?</a:t>
            </a:r>
          </a:p>
          <a:p>
            <a:endParaRPr lang="en-US" sz="2400" b="1" dirty="0"/>
          </a:p>
          <a:p>
            <a:pPr algn="ctr"/>
            <a:r>
              <a:rPr lang="en-US" sz="2400" b="1" dirty="0"/>
              <a:t>On </a:t>
            </a:r>
            <a:r>
              <a:rPr lang="en-US" sz="2400" b="1" dirty="0" err="1"/>
              <a:t>va</a:t>
            </a:r>
            <a:r>
              <a:rPr lang="en-US" sz="2400" b="1" dirty="0"/>
              <a:t> reviser </a:t>
            </a:r>
            <a:r>
              <a:rPr lang="en-US" sz="2400" b="1" dirty="0" err="1"/>
              <a:t>l’ordre</a:t>
            </a:r>
            <a:r>
              <a:rPr lang="en-US" sz="2400" b="1" dirty="0"/>
              <a:t> des taches. </a:t>
            </a:r>
          </a:p>
          <a:p>
            <a:pPr algn="ctr"/>
            <a:endParaRPr lang="en-US" sz="2400" b="1" dirty="0"/>
          </a:p>
          <a:p>
            <a:pPr algn="ctr"/>
            <a:r>
              <a:rPr lang="fr-FR" sz="2400" b="1" dirty="0"/>
              <a:t>Comment l'ordinateur </a:t>
            </a:r>
            <a:r>
              <a:rPr lang="fr-FR" sz="2400" b="1" dirty="0" err="1"/>
              <a:t>a-t-il</a:t>
            </a:r>
            <a:r>
              <a:rPr lang="fr-FR" sz="2400" b="1" dirty="0"/>
              <a:t> exécuté ce que vous avez écrit?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8679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1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240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432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0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6224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0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Maintenant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commander 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faire les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taches pour nous.  </a:t>
            </a:r>
          </a:p>
        </p:txBody>
      </p:sp>
    </p:spTree>
    <p:extLst>
      <p:ext uri="{BB962C8B-B14F-4D97-AF65-F5344CB8AC3E}">
        <p14:creationId xmlns:p14="http://schemas.microsoft.com/office/powerpoint/2010/main" val="332274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044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100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pièces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237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peut-elle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m’aider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D9A377B-3960-B442-8AEA-1B285CCC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86804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576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48600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18677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45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722313"/>
            <a:ext cx="2134033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dirty="0" err="1"/>
              <a:t>stanford.karel</a:t>
            </a:r>
            <a:r>
              <a:rPr lang="en-US" sz="800" dirty="0"/>
              <a:t>.*;</a:t>
            </a:r>
          </a:p>
          <a:p>
            <a:br>
              <a:rPr lang="en-US" sz="800" dirty="0"/>
            </a:br>
            <a:endParaRPr lang="en-US" sz="800" dirty="0"/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class</a:t>
            </a:r>
            <a:r>
              <a:rPr lang="en-US" sz="800" dirty="0"/>
              <a:t> Place100 </a:t>
            </a:r>
            <a:r>
              <a:rPr lang="en-US" sz="800" b="1" dirty="0"/>
              <a:t>extends</a:t>
            </a:r>
            <a:r>
              <a:rPr lang="en-US" sz="800" dirty="0"/>
              <a:t> </a:t>
            </a:r>
            <a:r>
              <a:rPr lang="en-US" sz="800" dirty="0" err="1"/>
              <a:t>SuperKarel</a:t>
            </a:r>
            <a:r>
              <a:rPr lang="en-US" sz="800" dirty="0"/>
              <a:t> {</a:t>
            </a:r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void</a:t>
            </a:r>
            <a:r>
              <a:rPr lang="en-US" sz="800" dirty="0"/>
              <a:t> run() {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9660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466622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9351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4" y="3791304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4" y="1542163"/>
            <a:ext cx="4912297" cy="163599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for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c’est</a:t>
            </a:r>
            <a:r>
              <a:rPr lang="en-US" sz="3200" b="1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pour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. On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veux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répeter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une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tâche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i="1" dirty="0">
                <a:solidFill>
                  <a:schemeClr val="tx1"/>
                </a:solidFill>
                <a:latin typeface="DejaVu Serif" charset="0"/>
              </a:rPr>
              <a:t>pour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un certain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nombre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de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fois</a:t>
            </a:r>
            <a:r>
              <a:rPr lang="en-US" sz="2200" dirty="0">
                <a:latin typeface="DejaVu Serif" charset="0"/>
              </a:rPr>
              <a:t> </a:t>
            </a: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07640" y="3484732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701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768060" y="271065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86" y="897356"/>
            <a:ext cx="4912297" cy="113455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signifier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32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integer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). 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629312" y="2404078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20AAB7-202F-6545-B675-C92C8EDA8515}"/>
              </a:ext>
            </a:extLst>
          </p:cNvPr>
          <p:cNvSpPr/>
          <p:nvPr/>
        </p:nvSpPr>
        <p:spPr>
          <a:xfrm>
            <a:off x="498764" y="4200778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: </a:t>
            </a:r>
            <a:r>
              <a:rPr lang="en-US" sz="4000" b="1" dirty="0">
                <a:latin typeface="DejaVu Serif" charset="0"/>
              </a:rPr>
              <a:t>1,   4,  350,  1000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13253-43A7-334F-8C19-AD688DBF7EEA}"/>
              </a:ext>
            </a:extLst>
          </p:cNvPr>
          <p:cNvSpPr/>
          <p:nvPr/>
        </p:nvSpPr>
        <p:spPr>
          <a:xfrm>
            <a:off x="498764" y="4908664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decimal: </a:t>
            </a:r>
            <a:r>
              <a:rPr lang="en-US" sz="4000" b="1" dirty="0">
                <a:latin typeface="DejaVu Serif" charset="0"/>
              </a:rPr>
              <a:t>1,5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E8290-77EF-9243-B633-214CA7E1FFC1}"/>
              </a:ext>
            </a:extLst>
          </p:cNvPr>
          <p:cNvSpPr/>
          <p:nvPr/>
        </p:nvSpPr>
        <p:spPr>
          <a:xfrm>
            <a:off x="110836" y="5834019"/>
            <a:ext cx="8326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DejaVu Serif" charset="0"/>
              </a:rPr>
              <a:t>Karel ne </a:t>
            </a:r>
            <a:r>
              <a:rPr lang="en-US" sz="3200" b="1" dirty="0" err="1">
                <a:latin typeface="DejaVu Serif" charset="0"/>
              </a:rPr>
              <a:t>peux</a:t>
            </a:r>
            <a:r>
              <a:rPr lang="en-US" sz="3200" b="1" dirty="0">
                <a:latin typeface="DejaVu Serif" charset="0"/>
              </a:rPr>
              <a:t> pas faire </a:t>
            </a:r>
            <a:r>
              <a:rPr lang="en-US" sz="3200" b="1" dirty="0" err="1">
                <a:latin typeface="DejaVu Serif" charset="0"/>
              </a:rPr>
              <a:t>quelque</a:t>
            </a:r>
            <a:r>
              <a:rPr lang="en-US" sz="3200" b="1" dirty="0">
                <a:latin typeface="DejaVu Serif" charset="0"/>
              </a:rPr>
              <a:t> chose un </a:t>
            </a:r>
            <a:r>
              <a:rPr lang="en-US" sz="3200" b="1" dirty="0" err="1">
                <a:latin typeface="DejaVu Serif" charset="0"/>
              </a:rPr>
              <a:t>moité</a:t>
            </a:r>
            <a:r>
              <a:rPr lang="en-US" sz="3200" b="1" dirty="0">
                <a:latin typeface="DejaVu Serif" charset="0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19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04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15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3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200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200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200;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89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75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75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75;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1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1BEB1-87B9-1941-A899-3E5821E5B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97" y="1684359"/>
            <a:ext cx="2517758" cy="246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97" y="4341027"/>
            <a:ext cx="2528202" cy="246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E787E-BF23-6F4A-A448-8A1FF7E8C696}"/>
              </a:ext>
            </a:extLst>
          </p:cNvPr>
          <p:cNvSpPr txBox="1"/>
          <p:nvPr/>
        </p:nvSpPr>
        <p:spPr>
          <a:xfrm>
            <a:off x="5545586" y="1388903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EF5C7-8581-814E-98C5-B429400B92A7}"/>
              </a:ext>
            </a:extLst>
          </p:cNvPr>
          <p:cNvSpPr txBox="1"/>
          <p:nvPr/>
        </p:nvSpPr>
        <p:spPr>
          <a:xfrm>
            <a:off x="5545587" y="4077885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662544" y="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2560AD-D8CD-4F4F-8F38-3A07B953295B}"/>
              </a:ext>
            </a:extLst>
          </p:cNvPr>
          <p:cNvSpPr/>
          <p:nvPr/>
        </p:nvSpPr>
        <p:spPr>
          <a:xfrm>
            <a:off x="0" y="76200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B48D31-474D-2748-AAE0-2868C659AEF8}"/>
              </a:ext>
            </a:extLst>
          </p:cNvPr>
          <p:cNvSpPr/>
          <p:nvPr/>
        </p:nvSpPr>
        <p:spPr>
          <a:xfrm>
            <a:off x="2701635" y="1087581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CCA4C-1A1C-B240-9BCB-71768B33CB2D}"/>
              </a:ext>
            </a:extLst>
          </p:cNvPr>
          <p:cNvSpPr/>
          <p:nvPr/>
        </p:nvSpPr>
        <p:spPr>
          <a:xfrm>
            <a:off x="0" y="181494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583EAA-3FCB-A84B-8F22-80D314464A3D}"/>
              </a:ext>
            </a:extLst>
          </p:cNvPr>
          <p:cNvSpPr/>
          <p:nvPr/>
        </p:nvSpPr>
        <p:spPr>
          <a:xfrm>
            <a:off x="2840178" y="2175162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924EA7-2C6D-D045-B94F-B60889141B00}"/>
              </a:ext>
            </a:extLst>
          </p:cNvPr>
          <p:cNvSpPr/>
          <p:nvPr/>
        </p:nvSpPr>
        <p:spPr>
          <a:xfrm>
            <a:off x="0" y="3435926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C6FF0E-EF35-D94B-B067-F95A524BA6B3}"/>
              </a:ext>
            </a:extLst>
          </p:cNvPr>
          <p:cNvSpPr/>
          <p:nvPr/>
        </p:nvSpPr>
        <p:spPr>
          <a:xfrm>
            <a:off x="2369126" y="3807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AD5619-903F-BB45-BE0F-BC4FCD26A392}"/>
              </a:ext>
            </a:extLst>
          </p:cNvPr>
          <p:cNvSpPr/>
          <p:nvPr/>
        </p:nvSpPr>
        <p:spPr>
          <a:xfrm>
            <a:off x="0" y="657511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F0EFAC-4AB2-294F-94D9-272C82CB16A4}"/>
              </a:ext>
            </a:extLst>
          </p:cNvPr>
          <p:cNvSpPr/>
          <p:nvPr/>
        </p:nvSpPr>
        <p:spPr>
          <a:xfrm>
            <a:off x="3311235" y="4569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00996477-632B-E04A-9306-C7B8839FDA98}"/>
              </a:ext>
            </a:extLst>
          </p:cNvPr>
          <p:cNvSpPr>
            <a:spLocks/>
          </p:cNvSpPr>
          <p:nvPr/>
        </p:nvSpPr>
        <p:spPr bwMode="auto">
          <a:xfrm>
            <a:off x="3284605" y="160770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5FFE8BAD-BADE-B948-94C8-B3470F75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43" y="5195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6" name="AutoShape 4">
            <a:extLst>
              <a:ext uri="{FF2B5EF4-FFF2-40B4-BE49-F238E27FC236}">
                <a16:creationId xmlns:a16="http://schemas.microsoft.com/office/drawing/2014/main" id="{196B52AC-9177-3348-8B98-2F73028233B7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rot="10800000">
            <a:off x="4224043" y="384607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utoShape 2">
            <a:extLst>
              <a:ext uri="{FF2B5EF4-FFF2-40B4-BE49-F238E27FC236}">
                <a16:creationId xmlns:a16="http://schemas.microsoft.com/office/drawing/2014/main" id="{C9ADFDE6-5D15-F143-8D35-6565DBC4228F}"/>
              </a:ext>
            </a:extLst>
          </p:cNvPr>
          <p:cNvSpPr>
            <a:spLocks/>
          </p:cNvSpPr>
          <p:nvPr/>
        </p:nvSpPr>
        <p:spPr bwMode="auto">
          <a:xfrm>
            <a:off x="3311235" y="1333931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549F79B-8CF4-384C-BE2A-84D17CC7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1333931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294AB88-1079-DC4F-9BF8-5230E5BC030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1895112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E4FD380C-C39A-9241-8EEE-E7EE649847D1}"/>
              </a:ext>
            </a:extLst>
          </p:cNvPr>
          <p:cNvSpPr>
            <a:spLocks/>
          </p:cNvSpPr>
          <p:nvPr/>
        </p:nvSpPr>
        <p:spPr bwMode="auto">
          <a:xfrm>
            <a:off x="3230777" y="278216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5C48D804-FA64-9746-918A-58C536253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618" y="278216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4" name="AutoShape 4">
            <a:extLst>
              <a:ext uri="{FF2B5EF4-FFF2-40B4-BE49-F238E27FC236}">
                <a16:creationId xmlns:a16="http://schemas.microsoft.com/office/drawing/2014/main" id="{90100C8F-6F62-074A-A39A-4FB1117A5AC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58393" y="334334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utoShape 2">
            <a:extLst>
              <a:ext uri="{FF2B5EF4-FFF2-40B4-BE49-F238E27FC236}">
                <a16:creationId xmlns:a16="http://schemas.microsoft.com/office/drawing/2014/main" id="{04CE36FC-F6FE-ED48-BD1D-196B845051A7}"/>
              </a:ext>
            </a:extLst>
          </p:cNvPr>
          <p:cNvSpPr>
            <a:spLocks/>
          </p:cNvSpPr>
          <p:nvPr/>
        </p:nvSpPr>
        <p:spPr bwMode="auto">
          <a:xfrm>
            <a:off x="3214249" y="3774349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7004DEB1-EB57-0B42-8C0C-59F03F596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090" y="3774349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E182B740-C8DB-B241-96EC-A7484F433B0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41865" y="4335530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2">
            <a:extLst>
              <a:ext uri="{FF2B5EF4-FFF2-40B4-BE49-F238E27FC236}">
                <a16:creationId xmlns:a16="http://schemas.microsoft.com/office/drawing/2014/main" id="{3A091C46-2522-5445-B180-5D01AFAE96CA}"/>
              </a:ext>
            </a:extLst>
          </p:cNvPr>
          <p:cNvSpPr>
            <a:spLocks/>
          </p:cNvSpPr>
          <p:nvPr/>
        </p:nvSpPr>
        <p:spPr bwMode="auto">
          <a:xfrm>
            <a:off x="3311235" y="545671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B0C3423E-9A0B-5D48-841E-40EF0EEE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545671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775941D7-84DF-6E4A-B8F2-5A407DA6C28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601789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70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17" y="1689100"/>
            <a:ext cx="3111384" cy="304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5" y="1697358"/>
            <a:ext cx="3124290" cy="3049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30F93-2B9D-4A4E-ABA7-7E9E5A7D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68900"/>
            <a:ext cx="9144000" cy="11313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365FEB-5BCA-BF45-B29F-B6D2C4E469AA}"/>
              </a:ext>
            </a:extLst>
          </p:cNvPr>
          <p:cNvCxnSpPr>
            <a:cxnSpLocks/>
          </p:cNvCxnSpPr>
          <p:nvPr/>
        </p:nvCxnSpPr>
        <p:spPr>
          <a:xfrm flipH="1">
            <a:off x="5496203" y="6151418"/>
            <a:ext cx="928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1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E092C-EA61-374B-B428-0AC62CD4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409"/>
            <a:ext cx="9144000" cy="5114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CB3DBD-CF34-2248-8F89-D6E7020A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0973"/>
            <a:ext cx="9144000" cy="11313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C32888-D9BB-0D4A-B296-C004C8E04726}"/>
              </a:ext>
            </a:extLst>
          </p:cNvPr>
          <p:cNvCxnSpPr>
            <a:cxnSpLocks/>
          </p:cNvCxnSpPr>
          <p:nvPr/>
        </p:nvCxnSpPr>
        <p:spPr>
          <a:xfrm flipH="1">
            <a:off x="5496203" y="1953491"/>
            <a:ext cx="928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78E043D2-C7FA-D644-9428-F8A469736DB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994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PRATIQUE!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la Grande Mosque </a:t>
            </a:r>
          </a:p>
        </p:txBody>
      </p:sp>
    </p:spTree>
    <p:extLst>
      <p:ext uri="{BB962C8B-B14F-4D97-AF65-F5344CB8AC3E}">
        <p14:creationId xmlns:p14="http://schemas.microsoft.com/office/powerpoint/2010/main" val="2762047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le decomposer?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7" y="2067805"/>
            <a:ext cx="2777949" cy="272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5" y="2067805"/>
            <a:ext cx="2789472" cy="27223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23C0CB-F243-1445-B301-F5C2B372311C}"/>
              </a:ext>
            </a:extLst>
          </p:cNvPr>
          <p:cNvSpPr/>
          <p:nvPr/>
        </p:nvSpPr>
        <p:spPr>
          <a:xfrm>
            <a:off x="166787" y="5160642"/>
            <a:ext cx="881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entury Gothic"/>
                <a:cs typeface="Century Gothic"/>
              </a:rPr>
              <a:t>Il y a beaucoup de </a:t>
            </a:r>
            <a:r>
              <a:rPr lang="en-US" sz="2400" b="1" dirty="0" err="1">
                <a:latin typeface="Century Gothic"/>
                <a:cs typeface="Century Gothic"/>
              </a:rPr>
              <a:t>façons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à</a:t>
            </a:r>
            <a:r>
              <a:rPr lang="en-US" sz="2400" b="1" dirty="0">
                <a:latin typeface="Century Gothic"/>
                <a:cs typeface="Century Gothic"/>
              </a:rPr>
              <a:t> faire. Je </a:t>
            </a:r>
            <a:r>
              <a:rPr lang="en-US" sz="2400" b="1" dirty="0" err="1">
                <a:latin typeface="Century Gothic"/>
                <a:cs typeface="Century Gothic"/>
              </a:rPr>
              <a:t>vais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vous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montrer</a:t>
            </a:r>
            <a:r>
              <a:rPr lang="en-US" sz="2400" b="1" dirty="0">
                <a:latin typeface="Century Gothic"/>
                <a:cs typeface="Century Gothic"/>
              </a:rPr>
              <a:t> 1: </a:t>
            </a:r>
          </a:p>
        </p:txBody>
      </p:sp>
    </p:spTree>
    <p:extLst>
      <p:ext uri="{BB962C8B-B14F-4D97-AF65-F5344CB8AC3E}">
        <p14:creationId xmlns:p14="http://schemas.microsoft.com/office/powerpoint/2010/main" val="1526583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DE55D-2761-2440-B555-E0E157EB0FEB}"/>
              </a:ext>
            </a:extLst>
          </p:cNvPr>
          <p:cNvSpPr txBox="1"/>
          <p:nvPr/>
        </p:nvSpPr>
        <p:spPr>
          <a:xfrm>
            <a:off x="4341061" y="5488770"/>
            <a:ext cx="560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 </a:t>
            </a:r>
            <a:r>
              <a:rPr lang="en-US" sz="2400" dirty="0" err="1">
                <a:solidFill>
                  <a:srgbClr val="FF0000"/>
                </a:solidFill>
              </a:rPr>
              <a:t>veux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repéter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c’est</a:t>
            </a:r>
            <a:r>
              <a:rPr lang="en-US" sz="2400" dirty="0">
                <a:solidFill>
                  <a:srgbClr val="FF0000"/>
                </a:solidFill>
              </a:rPr>
              <a:t> deux </a:t>
            </a:r>
            <a:r>
              <a:rPr lang="en-US" sz="2400" dirty="0" err="1">
                <a:solidFill>
                  <a:srgbClr val="FF0000"/>
                </a:solidFill>
              </a:rPr>
              <a:t>méthodes</a:t>
            </a:r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dirty="0" err="1">
                <a:solidFill>
                  <a:srgbClr val="FF0000"/>
                </a:solidFill>
              </a:rPr>
              <a:t>combien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fois</a:t>
            </a:r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4335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66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première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5B8CB-BE62-E148-8976-FD937F37D299}"/>
              </a:ext>
            </a:extLst>
          </p:cNvPr>
          <p:cNvSpPr/>
          <p:nvPr/>
        </p:nvSpPr>
        <p:spPr>
          <a:xfrm>
            <a:off x="4372440" y="6500452"/>
            <a:ext cx="4682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Pourqui</a:t>
            </a:r>
            <a:r>
              <a:rPr lang="en-US" b="1" dirty="0">
                <a:solidFill>
                  <a:srgbClr val="FF0000"/>
                </a:solidFill>
              </a:rPr>
              <a:t> pas </a:t>
            </a:r>
            <a:r>
              <a:rPr lang="en-US" b="1" dirty="0" err="1">
                <a:solidFill>
                  <a:srgbClr val="FF0000"/>
                </a:solidFill>
              </a:rPr>
              <a:t>repetez</a:t>
            </a:r>
            <a:r>
              <a:rPr lang="en-US" b="1" dirty="0">
                <a:solidFill>
                  <a:srgbClr val="FF0000"/>
                </a:solidFill>
              </a:rPr>
              <a:t> 4 </a:t>
            </a:r>
            <a:r>
              <a:rPr lang="en-US" b="1" dirty="0" err="1">
                <a:solidFill>
                  <a:srgbClr val="FF0000"/>
                </a:solidFill>
              </a:rPr>
              <a:t>fois</a:t>
            </a:r>
            <a:r>
              <a:rPr lang="en-US" b="1" dirty="0">
                <a:solidFill>
                  <a:srgbClr val="FF0000"/>
                </a:solidFill>
              </a:rPr>
              <a:t>??????  </a:t>
            </a:r>
          </a:p>
        </p:txBody>
      </p:sp>
    </p:spTree>
    <p:extLst>
      <p:ext uri="{BB962C8B-B14F-4D97-AF65-F5344CB8AC3E}">
        <p14:creationId xmlns:p14="http://schemas.microsoft.com/office/powerpoint/2010/main" val="7321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748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FBA8B1-C697-7246-B2C3-A507126CD09F}"/>
              </a:ext>
            </a:extLst>
          </p:cNvPr>
          <p:cNvSpPr/>
          <p:nvPr/>
        </p:nvSpPr>
        <p:spPr>
          <a:xfrm>
            <a:off x="0" y="4916739"/>
            <a:ext cx="4572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lvl="1"/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Comment </a:t>
            </a:r>
            <a:r>
              <a:rPr lang="en-US" sz="2800" b="1" dirty="0" err="1">
                <a:solidFill>
                  <a:srgbClr val="FF0000"/>
                </a:solidFill>
              </a:rPr>
              <a:t>pouvons</a:t>
            </a:r>
            <a:r>
              <a:rPr lang="en-US" sz="2800" b="1" dirty="0">
                <a:solidFill>
                  <a:srgbClr val="FF0000"/>
                </a:solidFill>
              </a:rPr>
              <a:t>-nous </a:t>
            </a:r>
            <a:r>
              <a:rPr lang="en-US" sz="2800" b="1" dirty="0" err="1">
                <a:solidFill>
                  <a:srgbClr val="FF0000"/>
                </a:solidFill>
              </a:rPr>
              <a:t>construire</a:t>
            </a:r>
            <a:r>
              <a:rPr lang="en-US" sz="2800" b="1" dirty="0">
                <a:solidFill>
                  <a:srgbClr val="FF0000"/>
                </a:solidFill>
              </a:rPr>
              <a:t> le dernier?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4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207817" y="1149927"/>
            <a:ext cx="101830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Menlo" panose="020B0609030804020204" pitchFamily="49" charset="0"/>
            </a:endParaRPr>
          </a:p>
          <a:p>
            <a:endParaRPr lang="en-US" sz="3200" b="1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</a:t>
            </a:r>
            <a:r>
              <a:rPr lang="en-US" sz="3200" dirty="0">
                <a:latin typeface="Menlo" panose="020B0609030804020204" pitchFamily="49" charset="0"/>
              </a:rPr>
              <a:t> A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</a:t>
            </a:r>
            <a:r>
              <a:rPr lang="en-US" sz="3200" dirty="0">
                <a:latin typeface="Menlo" panose="020B0609030804020204" pitchFamily="49" charset="0"/>
              </a:rPr>
              <a:t>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turnezADroite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8ACED74D-9954-104E-8088-575918A2E0FA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DF272529-58B4-E247-9AB3-9F34A54B6F81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636CA-64FA-094A-8BF2-E187B9E56B2F}"/>
              </a:ext>
            </a:extLst>
          </p:cNvPr>
          <p:cNvSpPr/>
          <p:nvPr/>
        </p:nvSpPr>
        <p:spPr>
          <a:xfrm>
            <a:off x="207817" y="4087090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D90C-CF0D-5044-9A2D-290CD4C96830}"/>
              </a:ext>
            </a:extLst>
          </p:cNvPr>
          <p:cNvSpPr txBox="1"/>
          <p:nvPr/>
        </p:nvSpPr>
        <p:spPr>
          <a:xfrm>
            <a:off x="886691" y="5098673"/>
            <a:ext cx="1000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7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C558F-22D2-314F-8660-DBF027B3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7199"/>
            <a:ext cx="4471869" cy="43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52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C39A9B-BFAF-3645-9DD3-D26F2A04108A}"/>
              </a:ext>
            </a:extLst>
          </p:cNvPr>
          <p:cNvSpPr/>
          <p:nvPr/>
        </p:nvSpPr>
        <p:spPr>
          <a:xfrm>
            <a:off x="710501" y="2535382"/>
            <a:ext cx="5260808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255562-9BA9-8F4F-9C8E-739D4EF51396}"/>
              </a:ext>
            </a:extLst>
          </p:cNvPr>
          <p:cNvSpPr/>
          <p:nvPr/>
        </p:nvSpPr>
        <p:spPr>
          <a:xfrm>
            <a:off x="807483" y="4128655"/>
            <a:ext cx="3002517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7" name="AutoShape 3">
            <a:extLst>
              <a:ext uri="{FF2B5EF4-FFF2-40B4-BE49-F238E27FC236}">
                <a16:creationId xmlns:a16="http://schemas.microsoft.com/office/drawing/2014/main" id="{3352CECE-F717-0044-8E7F-1262487C12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69436" y="3100836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3">
            <a:extLst>
              <a:ext uri="{FF2B5EF4-FFF2-40B4-BE49-F238E27FC236}">
                <a16:creationId xmlns:a16="http://schemas.microsoft.com/office/drawing/2014/main" id="{50DD47BF-3C44-7747-AD96-6A86338C72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0000" y="4336474"/>
            <a:ext cx="1724735" cy="127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67BA2-4DE1-4741-93AC-F0E3822A08E8}"/>
              </a:ext>
            </a:extLst>
          </p:cNvPr>
          <p:cNvSpPr/>
          <p:nvPr/>
        </p:nvSpPr>
        <p:spPr>
          <a:xfrm>
            <a:off x="5534735" y="3878408"/>
            <a:ext cx="3560619" cy="1982065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CBC5D-D88D-9B41-A075-0B3106A267D0}"/>
              </a:ext>
            </a:extLst>
          </p:cNvPr>
          <p:cNvSpPr/>
          <p:nvPr/>
        </p:nvSpPr>
        <p:spPr>
          <a:xfrm>
            <a:off x="5248756" y="3757323"/>
            <a:ext cx="38465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br>
              <a:rPr lang="en-US" sz="2000" dirty="0">
                <a:solidFill>
                  <a:srgbClr val="439251"/>
                </a:solidFill>
              </a:rPr>
            </a:br>
            <a:r>
              <a:rPr lang="en-US" sz="2000" dirty="0">
                <a:solidFill>
                  <a:srgbClr val="439251"/>
                </a:solidFill>
              </a:rPr>
              <a:t>Les </a:t>
            </a:r>
            <a:r>
              <a:rPr lang="en-US" sz="2000" dirty="0" err="1">
                <a:solidFill>
                  <a:srgbClr val="439251"/>
                </a:solidFill>
              </a:rPr>
              <a:t>commentaires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peuvent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aider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rappeler </a:t>
            </a:r>
            <a:r>
              <a:rPr lang="en-US" sz="2000" dirty="0" err="1">
                <a:solidFill>
                  <a:srgbClr val="439251"/>
                </a:solidFill>
              </a:rPr>
              <a:t>ce</a:t>
            </a:r>
            <a:r>
              <a:rPr lang="en-US" sz="2000" dirty="0">
                <a:solidFill>
                  <a:srgbClr val="439251"/>
                </a:solidFill>
              </a:rPr>
              <a:t> que fait </a:t>
            </a:r>
            <a:r>
              <a:rPr lang="en-US" sz="2000" dirty="0" err="1">
                <a:solidFill>
                  <a:srgbClr val="439251"/>
                </a:solidFill>
              </a:rPr>
              <a:t>votre</a:t>
            </a:r>
            <a:r>
              <a:rPr lang="en-US" sz="2000" dirty="0">
                <a:solidFill>
                  <a:srgbClr val="439251"/>
                </a:solidFill>
              </a:rPr>
              <a:t> code et aider les </a:t>
            </a:r>
            <a:r>
              <a:rPr lang="en-US" sz="2000" dirty="0" err="1">
                <a:solidFill>
                  <a:srgbClr val="439251"/>
                </a:solidFill>
              </a:rPr>
              <a:t>autres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utilisateurs</a:t>
            </a:r>
            <a:r>
              <a:rPr lang="en-US" sz="2000" dirty="0">
                <a:solidFill>
                  <a:srgbClr val="439251"/>
                </a:solidFill>
              </a:rPr>
              <a:t> qui </a:t>
            </a:r>
            <a:r>
              <a:rPr lang="en-US" sz="2000" dirty="0" err="1">
                <a:solidFill>
                  <a:srgbClr val="439251"/>
                </a:solidFill>
              </a:rPr>
              <a:t>l'utilisent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le </a:t>
            </a:r>
            <a:r>
              <a:rPr lang="en-US" sz="2000" dirty="0" err="1">
                <a:solidFill>
                  <a:srgbClr val="439251"/>
                </a:solidFill>
              </a:rPr>
              <a:t>comprendre</a:t>
            </a:r>
            <a:r>
              <a:rPr lang="en-US" sz="2000" dirty="0">
                <a:solidFill>
                  <a:srgbClr val="439251"/>
                </a:solidFill>
              </a:rPr>
              <a:t>.</a:t>
            </a:r>
            <a:endParaRPr lang="en-US" sz="2000" dirty="0">
              <a:solidFill>
                <a:srgbClr val="43925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06582" y="1163781"/>
            <a:ext cx="2272145" cy="18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3579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2341419"/>
            <a:ext cx="3754583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6816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75855" y="2715491"/>
            <a:ext cx="1149928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15612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ECAB9-1140-2141-9302-79E0BFA47DF6}"/>
              </a:ext>
            </a:extLst>
          </p:cNvPr>
          <p:cNvSpPr/>
          <p:nvPr/>
        </p:nvSpPr>
        <p:spPr>
          <a:xfrm>
            <a:off x="928254" y="2923309"/>
            <a:ext cx="2978727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5783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8997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860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8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450272" y="1967345"/>
            <a:ext cx="82434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puisezl’Eau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br>
              <a:rPr lang="en-US" sz="3200" dirty="0">
                <a:latin typeface="Menlo" panose="020B0609030804020204" pitchFamily="49" charset="0"/>
              </a:rPr>
            </a:br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B52FE-EF5F-874F-A1C0-0BD307EDE0AF}"/>
              </a:ext>
            </a:extLst>
          </p:cNvPr>
          <p:cNvSpPr txBox="1"/>
          <p:nvPr/>
        </p:nvSpPr>
        <p:spPr>
          <a:xfrm>
            <a:off x="928255" y="5070764"/>
            <a:ext cx="1000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d’apostrophe</a:t>
            </a:r>
            <a:r>
              <a:rPr lang="en-US" sz="3600" b="1" dirty="0">
                <a:solidFill>
                  <a:srgbClr val="FF0000"/>
                </a:solidFill>
              </a:rPr>
              <a:t>! 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0E676050-232D-C14F-84B4-BFE1C21A27BD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3791FA5-8DEB-3A42-8F23-AA5B4273E278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59D9CF-DCE6-D346-B9E3-32D97FD4DE06}"/>
              </a:ext>
            </a:extLst>
          </p:cNvPr>
          <p:cNvSpPr/>
          <p:nvPr/>
        </p:nvSpPr>
        <p:spPr>
          <a:xfrm>
            <a:off x="207817" y="3953155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00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1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24289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1410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82410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7557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3994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1784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8251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7942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374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58981" y="3743469"/>
            <a:ext cx="1427019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0ED3F-3EF3-0940-AA45-1CA50BAC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93" y="2413236"/>
            <a:ext cx="1839389" cy="1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0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31273" y="4308764"/>
            <a:ext cx="1413164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3907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4530438"/>
            <a:ext cx="1233055" cy="18010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84689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1" y="4696691"/>
            <a:ext cx="3131128" cy="23552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7034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6207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296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9011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3425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1020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3770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423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11301</TotalTime>
  <Words>5703</Words>
  <Application>Microsoft Macintosh PowerPoint</Application>
  <PresentationFormat>On-screen Show (4:3)</PresentationFormat>
  <Paragraphs>3579</Paragraphs>
  <Slides>161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1" baseType="lpstr">
      <vt:lpstr>Arial</vt:lpstr>
      <vt:lpstr>Arial</vt:lpstr>
      <vt:lpstr>Calibri</vt:lpstr>
      <vt:lpstr>Century Gothic</vt:lpstr>
      <vt:lpstr>Courier</vt:lpstr>
      <vt:lpstr>DejaVu Serif</vt:lpstr>
      <vt:lpstr>Menlo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434</cp:revision>
  <dcterms:created xsi:type="dcterms:W3CDTF">2016-06-20T07:42:18Z</dcterms:created>
  <dcterms:modified xsi:type="dcterms:W3CDTF">2019-07-17T18:52:32Z</dcterms:modified>
</cp:coreProperties>
</file>